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3"/>
  </p:notesMasterIdLst>
  <p:sldIdLst>
    <p:sldId id="263" r:id="rId2"/>
    <p:sldId id="264" r:id="rId3"/>
    <p:sldId id="265" r:id="rId4"/>
    <p:sldId id="272" r:id="rId5"/>
    <p:sldId id="267" r:id="rId6"/>
    <p:sldId id="284" r:id="rId7"/>
    <p:sldId id="283" r:id="rId8"/>
    <p:sldId id="285" r:id="rId9"/>
    <p:sldId id="286" r:id="rId10"/>
    <p:sldId id="268" r:id="rId11"/>
    <p:sldId id="269" r:id="rId12"/>
  </p:sldIdLst>
  <p:sldSz cx="9144000" cy="5143500" type="screen16x9"/>
  <p:notesSz cx="6858000" cy="9144000"/>
  <p:embeddedFontLst>
    <p:embeddedFont>
      <p:font typeface="Roboto" panose="020B0604020202020204" charset="0"/>
      <p:regular r:id="rId14"/>
      <p:bold r:id="rId15"/>
      <p:italic r:id="rId16"/>
      <p:boldItalic r:id="rId17"/>
    </p:embeddedFont>
    <p:embeddedFont>
      <p:font typeface="IBM Plex Sans" panose="020B0604020202020204" charset="0"/>
      <p:regular r:id="rId18"/>
      <p:bold r:id="rId19"/>
      <p:italic r:id="rId20"/>
      <p:boldItalic r:id="rId21"/>
    </p:embeddedFont>
    <p:embeddedFont>
      <p:font typeface="IBM Plex Sans SemiBold" panose="020B0604020202020204" charset="0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50" roundtripDataSignature="AMtx7mij50R2kKbfBlmwODO5wHKSIGQT8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4" d="100"/>
          <a:sy n="114" d="100"/>
        </p:scale>
        <p:origin x="716" y="85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50" Type="http://customschemas.google.com/relationships/presentationmetadata" Target="meta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1" name="Google Shape;151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/>
              <a:t>Иллюстрацию меняем на релевантную теме урока!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5" name="Google Shape;185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1" name="Google Shape;191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8" name="Google Shape;158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/>
              <a:t>Стандартный слайд знакомства. Не меняем его, меняем текст в нем. 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7" name="Google Shape;167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2" name="Google Shape;252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Стандартный слайд. Не меняем его, меняем текст в нем. 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9" name="Google Shape;179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2" name="Google Shape;252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Стандартный слайд. Не меняем его, меняем текст в нем. 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9926262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4" name="Google Shape;364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2" name="Google Shape;252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Стандартный слайд. Не меняем его, меняем текст в нем. 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0685915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4" name="Google Shape;364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70666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Пустой слайд">
  <p:cSld name="1_Title slide 5_2_1_12">
    <p:bg>
      <p:bgPr>
        <a:solidFill>
          <a:schemeClr val="lt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30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0" name="Google Shape;10;p3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Титульный слайд (фиолетовый фон)">
  <p:cSld name="1_Title slide 5_2_1">
    <p:bg>
      <p:bgPr>
        <a:solidFill>
          <a:srgbClr val="252525"/>
        </a:soli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1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3" name="Google Shape;13;p31"/>
          <p:cNvSpPr txBox="1">
            <a:spLocks noGrp="1"/>
          </p:cNvSpPr>
          <p:nvPr>
            <p:ph type="subTitle" idx="1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4" name="Google Shape;14;p3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40000" y="360000"/>
            <a:ext cx="1611100" cy="2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31"/>
          <p:cNvSpPr/>
          <p:nvPr/>
        </p:nvSpPr>
        <p:spPr>
          <a:xfrm>
            <a:off x="4979150" y="0"/>
            <a:ext cx="41649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Карточка преподавателя">
  <p:cSld name="1_Title slide 5_2_1_2_1_1_1">
    <p:bg>
      <p:bgPr>
        <a:solidFill>
          <a:schemeClr val="lt1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2"/>
          <p:cNvSpPr txBox="1">
            <a:spLocks noGrp="1"/>
          </p:cNvSpPr>
          <p:nvPr>
            <p:ph type="title"/>
          </p:nvPr>
        </p:nvSpPr>
        <p:spPr>
          <a:xfrm>
            <a:off x="3805200" y="7200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sz="2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8" name="Google Shape;18;p32"/>
          <p:cNvSpPr txBox="1">
            <a:spLocks noGrp="1"/>
          </p:cNvSpPr>
          <p:nvPr>
            <p:ph type="subTitle" idx="1"/>
          </p:nvPr>
        </p:nvSpPr>
        <p:spPr>
          <a:xfrm>
            <a:off x="3805200" y="1122600"/>
            <a:ext cx="47988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" name="Google Shape;19;p32"/>
          <p:cNvSpPr txBox="1">
            <a:spLocks noGrp="1"/>
          </p:cNvSpPr>
          <p:nvPr>
            <p:ph type="subTitle" idx="2"/>
          </p:nvPr>
        </p:nvSpPr>
        <p:spPr>
          <a:xfrm>
            <a:off x="3805200" y="15987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" name="Google Shape;20;p32"/>
          <p:cNvSpPr txBox="1">
            <a:spLocks noGrp="1"/>
          </p:cNvSpPr>
          <p:nvPr>
            <p:ph type="body" idx="3"/>
          </p:nvPr>
        </p:nvSpPr>
        <p:spPr>
          <a:xfrm>
            <a:off x="3805200" y="2275800"/>
            <a:ext cx="3996300" cy="22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21" name="Google Shape;21;p3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32"/>
          <p:cNvSpPr txBox="1">
            <a:spLocks noGrp="1"/>
          </p:cNvSpPr>
          <p:nvPr>
            <p:ph type="subTitle" idx="4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Заголовок + абзац">
  <p:cSld name="1_Title slide 5_2_1_4_1">
    <p:bg>
      <p:bgPr>
        <a:solidFill>
          <a:schemeClr val="lt1"/>
        </a:solid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3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25" name="Google Shape;25;p33"/>
          <p:cNvSpPr txBox="1">
            <a:spLocks noGrp="1"/>
          </p:cNvSpPr>
          <p:nvPr>
            <p:ph type="subTitle" idx="1"/>
          </p:nvPr>
        </p:nvSpPr>
        <p:spPr>
          <a:xfrm>
            <a:off x="540000" y="126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" name="Google Shape;26;p33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27" name="Google Shape;27;p3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План курса">
  <p:cSld name="1_Title slide 5_2_1_4_1_1_1_1_1_1">
    <p:bg>
      <p:bgPr>
        <a:solidFill>
          <a:schemeClr val="lt1"/>
        </a:solid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35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sz="24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sz="24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sz="24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sz="24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sz="24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sz="24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sz="24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sz="24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4" name="Google Shape;54;p35"/>
          <p:cNvSpPr txBox="1">
            <a:spLocks noGrp="1"/>
          </p:cNvSpPr>
          <p:nvPr>
            <p:ph type="subTitle" idx="1"/>
          </p:nvPr>
        </p:nvSpPr>
        <p:spPr>
          <a:xfrm>
            <a:off x="540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55" name="Google Shape;55;p35"/>
          <p:cNvSpPr txBox="1">
            <a:spLocks noGrp="1"/>
          </p:cNvSpPr>
          <p:nvPr>
            <p:ph type="subTitle" idx="2"/>
          </p:nvPr>
        </p:nvSpPr>
        <p:spPr>
          <a:xfrm>
            <a:off x="540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56" name="Google Shape;56;p35"/>
          <p:cNvSpPr txBox="1">
            <a:spLocks noGrp="1"/>
          </p:cNvSpPr>
          <p:nvPr>
            <p:ph type="subTitle" idx="3"/>
          </p:nvPr>
        </p:nvSpPr>
        <p:spPr>
          <a:xfrm>
            <a:off x="540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57" name="Google Shape;57;p35"/>
          <p:cNvSpPr txBox="1">
            <a:spLocks noGrp="1"/>
          </p:cNvSpPr>
          <p:nvPr>
            <p:ph type="subTitle" idx="4"/>
          </p:nvPr>
        </p:nvSpPr>
        <p:spPr>
          <a:xfrm>
            <a:off x="2646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58" name="Google Shape;58;p35"/>
          <p:cNvSpPr txBox="1">
            <a:spLocks noGrp="1"/>
          </p:cNvSpPr>
          <p:nvPr>
            <p:ph type="subTitle" idx="5"/>
          </p:nvPr>
        </p:nvSpPr>
        <p:spPr>
          <a:xfrm>
            <a:off x="2646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59" name="Google Shape;59;p35"/>
          <p:cNvSpPr txBox="1">
            <a:spLocks noGrp="1"/>
          </p:cNvSpPr>
          <p:nvPr>
            <p:ph type="subTitle" idx="6"/>
          </p:nvPr>
        </p:nvSpPr>
        <p:spPr>
          <a:xfrm>
            <a:off x="2646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60" name="Google Shape;60;p35"/>
          <p:cNvSpPr txBox="1">
            <a:spLocks noGrp="1"/>
          </p:cNvSpPr>
          <p:nvPr>
            <p:ph type="subTitle" idx="7"/>
          </p:nvPr>
        </p:nvSpPr>
        <p:spPr>
          <a:xfrm>
            <a:off x="4752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61" name="Google Shape;61;p35"/>
          <p:cNvSpPr txBox="1">
            <a:spLocks noGrp="1"/>
          </p:cNvSpPr>
          <p:nvPr>
            <p:ph type="subTitle" idx="8"/>
          </p:nvPr>
        </p:nvSpPr>
        <p:spPr>
          <a:xfrm>
            <a:off x="4752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62" name="Google Shape;62;p35"/>
          <p:cNvSpPr txBox="1">
            <a:spLocks noGrp="1"/>
          </p:cNvSpPr>
          <p:nvPr>
            <p:ph type="subTitle" idx="9"/>
          </p:nvPr>
        </p:nvSpPr>
        <p:spPr>
          <a:xfrm>
            <a:off x="4752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63" name="Google Shape;63;p35"/>
          <p:cNvSpPr txBox="1">
            <a:spLocks noGrp="1"/>
          </p:cNvSpPr>
          <p:nvPr>
            <p:ph type="subTitle" idx="13"/>
          </p:nvPr>
        </p:nvSpPr>
        <p:spPr>
          <a:xfrm>
            <a:off x="6858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64" name="Google Shape;64;p35"/>
          <p:cNvSpPr txBox="1">
            <a:spLocks noGrp="1"/>
          </p:cNvSpPr>
          <p:nvPr>
            <p:ph type="subTitle" idx="14"/>
          </p:nvPr>
        </p:nvSpPr>
        <p:spPr>
          <a:xfrm>
            <a:off x="6858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65" name="Google Shape;65;p35"/>
          <p:cNvSpPr txBox="1">
            <a:spLocks noGrp="1"/>
          </p:cNvSpPr>
          <p:nvPr>
            <p:ph type="subTitle" idx="15"/>
          </p:nvPr>
        </p:nvSpPr>
        <p:spPr>
          <a:xfrm>
            <a:off x="6858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66" name="Google Shape;66;p3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35"/>
          <p:cNvSpPr txBox="1">
            <a:spLocks noGrp="1"/>
          </p:cNvSpPr>
          <p:nvPr>
            <p:ph type="subTitle" idx="16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Пустой слайд (бежевый фон справа)">
  <p:cSld name="1_Title slide 5_2_1_12_1_1">
    <p:bg>
      <p:bgPr>
        <a:solidFill>
          <a:schemeClr val="lt1"/>
        </a:solid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42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42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4032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04" name="Google Shape;104;p4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5" r:id="rId5"/>
    <p:sldLayoutId id="2147483662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7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ru-RU" dirty="0"/>
              <a:t>Разработка </a:t>
            </a:r>
            <a:r>
              <a:rPr lang="ru-RU" dirty="0" smtClean="0"/>
              <a:t>веб–сайта</a:t>
            </a:r>
            <a:endParaRPr dirty="0"/>
          </a:p>
        </p:txBody>
      </p:sp>
      <p:sp>
        <p:nvSpPr>
          <p:cNvPr id="154" name="Google Shape;154;p7"/>
          <p:cNvSpPr txBox="1">
            <a:spLocks noGrp="1"/>
          </p:cNvSpPr>
          <p:nvPr>
            <p:ph type="subTitle" idx="1"/>
          </p:nvPr>
        </p:nvSpPr>
        <p:spPr>
          <a:xfrm>
            <a:off x="540000" y="3272200"/>
            <a:ext cx="38520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lvl="0"/>
            <a:r>
              <a:rPr lang="ru-RU" dirty="0" smtClean="0">
                <a:solidFill>
                  <a:schemeClr val="accent2"/>
                </a:solidFill>
              </a:rPr>
              <a:t>для </a:t>
            </a:r>
            <a:r>
              <a:rPr lang="ru-RU" dirty="0">
                <a:solidFill>
                  <a:schemeClr val="accent2"/>
                </a:solidFill>
              </a:rPr>
              <a:t>мебельной </a:t>
            </a:r>
            <a:r>
              <a:rPr lang="ru-RU" dirty="0" smtClean="0">
                <a:solidFill>
                  <a:schemeClr val="accent2"/>
                </a:solidFill>
              </a:rPr>
              <a:t>компании</a:t>
            </a:r>
            <a:r>
              <a:rPr lang="ru" dirty="0">
                <a:solidFill>
                  <a:schemeClr val="accent2"/>
                </a:solidFill>
              </a:rPr>
              <a:t/>
            </a:r>
            <a:br>
              <a:rPr lang="ru" dirty="0">
                <a:solidFill>
                  <a:schemeClr val="accent2"/>
                </a:solidFill>
              </a:rPr>
            </a:br>
            <a:endParaRPr sz="1000" dirty="0"/>
          </a:p>
        </p:txBody>
      </p:sp>
      <p:sp>
        <p:nvSpPr>
          <p:cNvPr id="155" name="Google Shape;155;p7"/>
          <p:cNvSpPr/>
          <p:nvPr/>
        </p:nvSpPr>
        <p:spPr>
          <a:xfrm>
            <a:off x="4452075" y="1148025"/>
            <a:ext cx="3964500" cy="3177000"/>
          </a:xfrm>
          <a:prstGeom prst="roundRect">
            <a:avLst>
              <a:gd name="adj" fmla="val 16667"/>
            </a:avLst>
          </a:prstGeom>
          <a:blipFill>
            <a:blip r:embed="rId3"/>
            <a:stretch>
              <a:fillRect/>
            </a:stretch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2"/>
          <p:cNvSpPr txBox="1">
            <a:spLocks noGrp="1"/>
          </p:cNvSpPr>
          <p:nvPr>
            <p:ph type="subTitle" idx="1"/>
          </p:nvPr>
        </p:nvSpPr>
        <p:spPr>
          <a:xfrm>
            <a:off x="540000" y="126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74399" indent="-306599">
              <a:lnSpc>
                <a:spcPct val="150000"/>
              </a:lnSpc>
              <a:buClr>
                <a:srgbClr val="8D46F6"/>
              </a:buClr>
              <a:buFont typeface="IBM Plex Sans"/>
              <a:buChar char="💥"/>
            </a:pPr>
            <a:r>
              <a:rPr lang="ru-RU" dirty="0" smtClean="0"/>
              <a:t>Изучила всю литературу, касающеюся нашей темы</a:t>
            </a:r>
          </a:p>
          <a:p>
            <a:pPr marL="374399" indent="-306599">
              <a:lnSpc>
                <a:spcPct val="150000"/>
              </a:lnSpc>
              <a:buClr>
                <a:srgbClr val="8D46F6"/>
              </a:buClr>
              <a:buFont typeface="IBM Plex Sans"/>
              <a:buChar char="💥"/>
            </a:pPr>
            <a:r>
              <a:rPr lang="ru-RU" dirty="0" smtClean="0"/>
              <a:t>Рассмотрела основные виды и методы добавления эффектов наведения и нажатия</a:t>
            </a:r>
          </a:p>
          <a:p>
            <a:pPr marL="374399" indent="-306599">
              <a:lnSpc>
                <a:spcPct val="150000"/>
              </a:lnSpc>
              <a:buClr>
                <a:srgbClr val="8D46F6"/>
              </a:buClr>
              <a:buFont typeface="IBM Plex Sans"/>
              <a:buChar char="💥"/>
            </a:pPr>
            <a:r>
              <a:rPr lang="ru-RU" dirty="0" smtClean="0"/>
              <a:t>Изучила работу с семантическими элементами</a:t>
            </a:r>
          </a:p>
          <a:p>
            <a:pPr marL="374399" indent="-306599">
              <a:lnSpc>
                <a:spcPct val="150000"/>
              </a:lnSpc>
              <a:buClr>
                <a:srgbClr val="8D46F6"/>
              </a:buClr>
              <a:buFont typeface="IBM Plex Sans"/>
              <a:buChar char="💥"/>
            </a:pPr>
            <a:r>
              <a:rPr lang="ru-RU" dirty="0" smtClean="0"/>
              <a:t>Создали дизайн проекта в дизайнерской программе </a:t>
            </a:r>
            <a:r>
              <a:rPr lang="en-US" dirty="0" err="1" smtClean="0"/>
              <a:t>Figma</a:t>
            </a:r>
            <a:endParaRPr lang="ru-RU" dirty="0" smtClean="0"/>
          </a:p>
          <a:p>
            <a:pPr marL="374399" indent="-306599">
              <a:lnSpc>
                <a:spcPct val="150000"/>
              </a:lnSpc>
              <a:buClr>
                <a:srgbClr val="8D46F6"/>
              </a:buClr>
              <a:buFont typeface="IBM Plex Sans"/>
              <a:buChar char="💥"/>
            </a:pPr>
            <a:r>
              <a:rPr lang="ru-RU" dirty="0" smtClean="0"/>
              <a:t> Написала сайт в соответствии с макетом. В разработке участвовали различные языки, такие как: </a:t>
            </a:r>
          </a:p>
          <a:p>
            <a:pPr marL="504000" lvl="0" indent="30240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en-US" dirty="0" smtClean="0"/>
              <a:t>HTML</a:t>
            </a:r>
            <a:r>
              <a:rPr lang="ru-RU" dirty="0" smtClean="0"/>
              <a:t>; </a:t>
            </a:r>
          </a:p>
          <a:p>
            <a:pPr marL="504000" lvl="0" indent="302400"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en-US" dirty="0" smtClean="0"/>
              <a:t>CSS</a:t>
            </a:r>
            <a:r>
              <a:rPr lang="ru-RU" dirty="0" smtClean="0"/>
              <a:t>;</a:t>
            </a:r>
          </a:p>
          <a:p>
            <a:pPr marL="504000" lvl="0" indent="302400"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en-US" dirty="0" smtClean="0"/>
              <a:t>SCSS</a:t>
            </a:r>
            <a:r>
              <a:rPr lang="ru-RU" dirty="0" smtClean="0"/>
              <a:t> </a:t>
            </a:r>
          </a:p>
          <a:p>
            <a:pPr marL="504000" lvl="0" indent="302400"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en-US" dirty="0" smtClean="0"/>
              <a:t>JS </a:t>
            </a:r>
            <a:endParaRPr lang="ru-RU" dirty="0" smtClean="0"/>
          </a:p>
          <a:p>
            <a:pPr marL="374399" lvl="0" indent="-306599">
              <a:lnSpc>
                <a:spcPct val="150000"/>
              </a:lnSpc>
              <a:buClr>
                <a:srgbClr val="8D46F6"/>
              </a:buClr>
              <a:buFont typeface="IBM Plex Sans"/>
              <a:buChar char="💥"/>
            </a:pPr>
            <a:r>
              <a:rPr lang="ru-RU" dirty="0" smtClean="0"/>
              <a:t> А также добавила </a:t>
            </a:r>
            <a:r>
              <a:rPr lang="ru-RU" dirty="0" err="1" smtClean="0"/>
              <a:t>адаптив</a:t>
            </a:r>
            <a:r>
              <a:rPr lang="ru-RU" dirty="0" smtClean="0"/>
              <a:t> к разработанному сайту и добавили эффекты различного вида. 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sp>
        <p:nvSpPr>
          <p:cNvPr id="188" name="Google Shape;188;p12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28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r>
              <a:rPr lang="ru-RU" dirty="0" smtClean="0"/>
              <a:t>Выполнены следующие задачи: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3"/>
          <p:cNvSpPr txBox="1">
            <a:spLocks noGrp="1"/>
          </p:cNvSpPr>
          <p:nvPr>
            <p:ph type="subTitle" idx="1"/>
          </p:nvPr>
        </p:nvSpPr>
        <p:spPr>
          <a:xfrm>
            <a:off x="540000" y="1315841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74399" lvl="0" indent="-306599">
              <a:lnSpc>
                <a:spcPct val="150000"/>
              </a:lnSpc>
              <a:buClr>
                <a:srgbClr val="8D46F6"/>
              </a:buClr>
              <a:buFont typeface="IBM Plex Sans"/>
              <a:buChar char="💥"/>
            </a:pPr>
            <a:r>
              <a:rPr lang="ru-RU" dirty="0" smtClean="0"/>
              <a:t>Хочу добавить в проект больше точек соприкосновения с будущими клиентами. Например:</a:t>
            </a:r>
            <a:endParaRPr lang="ru-RU" dirty="0"/>
          </a:p>
          <a:p>
            <a:pPr marL="504000" lvl="0" indent="306000">
              <a:lnSpc>
                <a:spcPct val="150000"/>
              </a:lnSpc>
              <a:buClr>
                <a:srgbClr val="8D46F6"/>
              </a:buClr>
              <a:buFont typeface="Wingdings" panose="05000000000000000000" pitchFamily="2" charset="2"/>
              <a:buChar char="Ø"/>
            </a:pPr>
            <a:r>
              <a:rPr lang="ru-RU" dirty="0" smtClean="0"/>
              <a:t>Добавить возможность создавать личные кабинет для каждого клиента. </a:t>
            </a:r>
          </a:p>
          <a:p>
            <a:pPr marL="504000" lvl="0" indent="306000">
              <a:lnSpc>
                <a:spcPct val="150000"/>
              </a:lnSpc>
              <a:buClr>
                <a:srgbClr val="8D46F6"/>
              </a:buClr>
              <a:buFont typeface="Wingdings" panose="05000000000000000000" pitchFamily="2" charset="2"/>
              <a:buChar char="Ø"/>
            </a:pPr>
            <a:r>
              <a:rPr lang="ru-RU" dirty="0" smtClean="0"/>
              <a:t>Добавить калькулятор для расчетов стоимости мебели</a:t>
            </a:r>
          </a:p>
          <a:p>
            <a:pPr marL="504000" lvl="0" indent="306000">
              <a:lnSpc>
                <a:spcPct val="150000"/>
              </a:lnSpc>
              <a:buClr>
                <a:srgbClr val="8D46F6"/>
              </a:buClr>
              <a:buFont typeface="Wingdings" panose="05000000000000000000" pitchFamily="2" charset="2"/>
              <a:buChar char="Ø"/>
            </a:pPr>
            <a:r>
              <a:rPr lang="ru-RU" dirty="0" smtClean="0"/>
              <a:t>Создать чат-поддержку с ботом-помощником</a:t>
            </a:r>
          </a:p>
          <a:p>
            <a:pPr marL="504000" lvl="0" indent="306000">
              <a:lnSpc>
                <a:spcPct val="150000"/>
              </a:lnSpc>
              <a:buClr>
                <a:srgbClr val="8D46F6"/>
              </a:buClr>
              <a:buFont typeface="Wingdings" panose="05000000000000000000" pitchFamily="2" charset="2"/>
              <a:buChar char="Ø"/>
            </a:pPr>
            <a:r>
              <a:rPr lang="ru-RU" dirty="0" smtClean="0"/>
              <a:t>Добавить возможность выделять понравившуюся мебель и добавлять комментарии к фото в альбомах</a:t>
            </a:r>
          </a:p>
          <a:p>
            <a:pPr marL="374399" lvl="0" indent="-306599">
              <a:lnSpc>
                <a:spcPct val="150000"/>
              </a:lnSpc>
              <a:buClr>
                <a:srgbClr val="8D46F6"/>
              </a:buClr>
              <a:buFont typeface="IBM Plex Sans"/>
              <a:buChar char="💥"/>
            </a:pPr>
            <a:r>
              <a:rPr lang="ru-RU" dirty="0" smtClean="0"/>
              <a:t>А также, нужно будет добавить базу данных с </a:t>
            </a:r>
            <a:r>
              <a:rPr lang="ru-RU" dirty="0"/>
              <a:t>д</a:t>
            </a:r>
            <a:r>
              <a:rPr lang="ru-RU" dirty="0" smtClean="0"/>
              <a:t>анными клиентов, чтобы можно было присылать клиентам предложения участия в акциях или для совершения холодных/горячих продаж.</a:t>
            </a:r>
          </a:p>
          <a:p>
            <a:pPr marL="374399" lvl="0" indent="-306599">
              <a:lnSpc>
                <a:spcPct val="150000"/>
              </a:lnSpc>
              <a:buClr>
                <a:srgbClr val="8D46F6"/>
              </a:buClr>
              <a:buFont typeface="IBM Plex Sans"/>
              <a:buChar char="💥"/>
            </a:pPr>
            <a:endParaRPr lang="ru-RU" dirty="0"/>
          </a:p>
          <a:p>
            <a:pPr marL="67800" lvl="0">
              <a:lnSpc>
                <a:spcPct val="150000"/>
              </a:lnSpc>
              <a:buClr>
                <a:srgbClr val="8D46F6"/>
              </a:buClr>
            </a:pPr>
            <a:r>
              <a:rPr lang="ru-RU" dirty="0" smtClean="0"/>
              <a:t>Подводя итог своим идеям. Я хочу чтобы сайт был максимально удобным и комфортным для использования. </a:t>
            </a:r>
          </a:p>
        </p:txBody>
      </p:sp>
      <p:sp>
        <p:nvSpPr>
          <p:cNvPr id="194" name="Google Shape;194;p13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2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>
                <a:solidFill>
                  <a:schemeClr val="dk1"/>
                </a:solidFill>
              </a:rPr>
              <a:t>Идеи на будущее</a:t>
            </a:r>
            <a:endParaRPr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8"/>
          <p:cNvSpPr txBox="1">
            <a:spLocks noGrp="1"/>
          </p:cNvSpPr>
          <p:nvPr>
            <p:ph type="subTitle" idx="4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12700" marR="118110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ru"/>
              <a:t>Давайте знакомиться!</a:t>
            </a:r>
            <a:endParaRPr/>
          </a:p>
        </p:txBody>
      </p:sp>
      <p:sp>
        <p:nvSpPr>
          <p:cNvPr id="162" name="Google Shape;162;p8"/>
          <p:cNvSpPr txBox="1">
            <a:spLocks noGrp="1"/>
          </p:cNvSpPr>
          <p:nvPr>
            <p:ph type="title"/>
          </p:nvPr>
        </p:nvSpPr>
        <p:spPr>
          <a:xfrm>
            <a:off x="3805200" y="720000"/>
            <a:ext cx="4798800" cy="2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ru" sz="1800" dirty="0" smtClean="0">
                <a:solidFill>
                  <a:schemeClr val="dk1"/>
                </a:solidFill>
              </a:rPr>
              <a:t>Лилия Лошакова</a:t>
            </a:r>
            <a:endParaRPr sz="1800" dirty="0"/>
          </a:p>
        </p:txBody>
      </p:sp>
      <p:sp>
        <p:nvSpPr>
          <p:cNvPr id="163" name="Google Shape;163;p8"/>
          <p:cNvSpPr txBox="1">
            <a:spLocks noGrp="1"/>
          </p:cNvSpPr>
          <p:nvPr>
            <p:ph type="subTitle" idx="1"/>
          </p:nvPr>
        </p:nvSpPr>
        <p:spPr>
          <a:xfrm>
            <a:off x="3805200" y="1029150"/>
            <a:ext cx="4798800" cy="2123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 dirty="0" smtClean="0">
                <a:solidFill>
                  <a:schemeClr val="dk2"/>
                </a:solidFill>
              </a:rPr>
              <a:t>Frontend</a:t>
            </a:r>
            <a:r>
              <a:rPr lang="ru-RU" sz="1200" dirty="0" smtClean="0">
                <a:solidFill>
                  <a:schemeClr val="dk2"/>
                </a:solidFill>
              </a:rPr>
              <a:t>-разработчик</a:t>
            </a:r>
            <a:r>
              <a:rPr lang="ru" sz="1200" dirty="0" smtClean="0">
                <a:solidFill>
                  <a:schemeClr val="dk2"/>
                </a:solidFill>
              </a:rPr>
              <a:t>, 2022г.</a:t>
            </a:r>
            <a:endParaRPr sz="1200" dirty="0">
              <a:solidFill>
                <a:schemeClr val="dk2"/>
              </a:solidFill>
            </a:endParaRPr>
          </a:p>
        </p:txBody>
      </p:sp>
      <p:sp>
        <p:nvSpPr>
          <p:cNvPr id="164" name="Google Shape;164;p8"/>
          <p:cNvSpPr txBox="1">
            <a:spLocks noGrp="1"/>
          </p:cNvSpPr>
          <p:nvPr>
            <p:ph type="subTitle" idx="2"/>
          </p:nvPr>
        </p:nvSpPr>
        <p:spPr>
          <a:xfrm>
            <a:off x="3805200" y="1440000"/>
            <a:ext cx="4798800" cy="28489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" sz="1200" dirty="0">
                <a:solidFill>
                  <a:schemeClr val="dk1"/>
                </a:solidFill>
              </a:rPr>
              <a:t>Немного о </a:t>
            </a:r>
            <a:r>
              <a:rPr lang="ru" sz="1200" dirty="0" smtClean="0">
                <a:solidFill>
                  <a:schemeClr val="dk1"/>
                </a:solidFill>
              </a:rPr>
              <a:t>себе:</a:t>
            </a:r>
            <a:endParaRPr sz="12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dirty="0">
              <a:solidFill>
                <a:schemeClr val="dk1"/>
              </a:solidFill>
            </a:endParaRPr>
          </a:p>
          <a:p>
            <a:pPr marL="374399" lvl="0" indent="-306599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💥"/>
            </a:pPr>
            <a:r>
              <a:rPr lang="ru-RU" sz="1200" dirty="0" smtClean="0">
                <a:solidFill>
                  <a:schemeClr val="dk1"/>
                </a:solidFill>
              </a:rPr>
              <a:t>Проживаю в г. Краснодар</a:t>
            </a:r>
            <a:endParaRPr sz="1200" dirty="0">
              <a:solidFill>
                <a:schemeClr val="dk1"/>
              </a:solidFill>
            </a:endParaRPr>
          </a:p>
          <a:p>
            <a:pPr marL="374399" lvl="0" indent="-306599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💥"/>
            </a:pPr>
            <a:r>
              <a:rPr lang="ru-RU" sz="1200" dirty="0" smtClean="0">
                <a:solidFill>
                  <a:schemeClr val="dk1"/>
                </a:solidFill>
              </a:rPr>
              <a:t>Мне </a:t>
            </a:r>
            <a:r>
              <a:rPr lang="ru-RU" sz="1200" dirty="0" smtClean="0">
                <a:solidFill>
                  <a:schemeClr val="dk1"/>
                </a:solidFill>
              </a:rPr>
              <a:t>нравится учиться, </a:t>
            </a:r>
            <a:r>
              <a:rPr lang="ru-RU" sz="1200" dirty="0">
                <a:solidFill>
                  <a:schemeClr val="dk1"/>
                </a:solidFill>
              </a:rPr>
              <a:t>ч</a:t>
            </a:r>
            <a:r>
              <a:rPr lang="ru-RU" sz="1200" dirty="0" smtClean="0">
                <a:solidFill>
                  <a:schemeClr val="dk1"/>
                </a:solidFill>
              </a:rPr>
              <a:t>итать книги, заниматься рукоделием и спортом.</a:t>
            </a:r>
            <a:endParaRPr lang="ru-RU" sz="1200" dirty="0" smtClean="0">
              <a:solidFill>
                <a:schemeClr val="dk1"/>
              </a:solidFill>
            </a:endParaRPr>
          </a:p>
          <a:p>
            <a:pPr marL="374399" lvl="0" indent="-306599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💥"/>
            </a:pPr>
            <a:r>
              <a:rPr lang="ru-RU" sz="1200" dirty="0" smtClean="0">
                <a:solidFill>
                  <a:schemeClr val="dk1"/>
                </a:solidFill>
              </a:rPr>
              <a:t> </a:t>
            </a:r>
            <a:r>
              <a:rPr lang="ru" sz="1200" dirty="0" smtClean="0">
                <a:solidFill>
                  <a:schemeClr val="dk1"/>
                </a:solidFill>
              </a:rPr>
              <a:t>Получила диплом бухгалтера, работаю в банке</a:t>
            </a:r>
            <a:r>
              <a:rPr lang="ru" sz="1200" dirty="0" smtClean="0">
                <a:solidFill>
                  <a:schemeClr val="dk1"/>
                </a:solidFill>
              </a:rPr>
              <a:t>.</a:t>
            </a:r>
            <a:endParaRPr sz="1200" dirty="0">
              <a:solidFill>
                <a:schemeClr val="dk1"/>
              </a:solidFill>
            </a:endParaRPr>
          </a:p>
          <a:p>
            <a:pPr marL="374399" marR="241300" lvl="0" indent="-306599">
              <a:lnSpc>
                <a:spcPct val="115000"/>
              </a:lnSpc>
              <a:spcBef>
                <a:spcPts val="1000"/>
              </a:spcBef>
              <a:buClr>
                <a:schemeClr val="accent1"/>
              </a:buClr>
              <a:buSzPts val="1200"/>
              <a:buFont typeface="IBM Plex Sans"/>
              <a:buChar char="💥"/>
            </a:pPr>
            <a:r>
              <a:rPr lang="ru" sz="1200" dirty="0" smtClean="0">
                <a:solidFill>
                  <a:schemeClr val="dk1"/>
                </a:solidFill>
              </a:rPr>
              <a:t>Со сферой информационных технологий я начала свое знакомство в 2022 году. </a:t>
            </a:r>
            <a:r>
              <a:rPr lang="ru-RU" sz="1200" dirty="0">
                <a:solidFill>
                  <a:schemeClr val="dk1"/>
                </a:solidFill>
              </a:rPr>
              <a:t>За </a:t>
            </a:r>
            <a:r>
              <a:rPr lang="ru-RU" sz="1200" dirty="0" smtClean="0">
                <a:solidFill>
                  <a:schemeClr val="dk1"/>
                </a:solidFill>
              </a:rPr>
              <a:t>время обучения в </a:t>
            </a:r>
            <a:r>
              <a:rPr lang="en-US" sz="1200" dirty="0" err="1" smtClean="0">
                <a:solidFill>
                  <a:schemeClr val="dk1"/>
                </a:solidFill>
              </a:rPr>
              <a:t>GeekBrains</a:t>
            </a:r>
            <a:r>
              <a:rPr lang="ru-RU" sz="1200" dirty="0" smtClean="0">
                <a:solidFill>
                  <a:schemeClr val="dk1"/>
                </a:solidFill>
              </a:rPr>
              <a:t> </a:t>
            </a:r>
            <a:r>
              <a:rPr lang="ru-RU" sz="1200" dirty="0">
                <a:solidFill>
                  <a:schemeClr val="dk1"/>
                </a:solidFill>
              </a:rPr>
              <a:t>я работала с: </a:t>
            </a:r>
            <a:r>
              <a:rPr lang="ru-RU" sz="1200" dirty="0" smtClean="0">
                <a:solidFill>
                  <a:schemeClr val="dk1"/>
                </a:solidFill>
              </a:rPr>
              <a:t>C#</a:t>
            </a:r>
            <a:r>
              <a:rPr lang="en-US" sz="1200" dirty="0" smtClean="0">
                <a:solidFill>
                  <a:schemeClr val="dk1"/>
                </a:solidFill>
              </a:rPr>
              <a:t>,</a:t>
            </a:r>
            <a:r>
              <a:rPr lang="ru-RU" sz="1200" dirty="0" smtClean="0">
                <a:solidFill>
                  <a:schemeClr val="dk1"/>
                </a:solidFill>
              </a:rPr>
              <a:t> </a:t>
            </a:r>
            <a:r>
              <a:rPr lang="ru-RU" sz="1200" dirty="0" err="1" smtClean="0">
                <a:solidFill>
                  <a:schemeClr val="dk1"/>
                </a:solidFill>
              </a:rPr>
              <a:t>Python</a:t>
            </a:r>
            <a:r>
              <a:rPr lang="en-US" sz="1200" dirty="0" smtClean="0">
                <a:solidFill>
                  <a:schemeClr val="dk1"/>
                </a:solidFill>
              </a:rPr>
              <a:t>, </a:t>
            </a:r>
            <a:r>
              <a:rPr lang="ru-RU" sz="1200" dirty="0" err="1" smtClean="0">
                <a:solidFill>
                  <a:schemeClr val="dk1"/>
                </a:solidFill>
              </a:rPr>
              <a:t>Java</a:t>
            </a:r>
            <a:r>
              <a:rPr lang="en-US" sz="1200" dirty="0" smtClean="0">
                <a:solidFill>
                  <a:schemeClr val="dk1"/>
                </a:solidFill>
              </a:rPr>
              <a:t>, </a:t>
            </a:r>
            <a:r>
              <a:rPr lang="ru-RU" sz="1200" dirty="0" smtClean="0">
                <a:solidFill>
                  <a:schemeClr val="dk1"/>
                </a:solidFill>
              </a:rPr>
              <a:t>SQL</a:t>
            </a:r>
            <a:r>
              <a:rPr lang="en-US" sz="1200" dirty="0" smtClean="0">
                <a:solidFill>
                  <a:schemeClr val="dk1"/>
                </a:solidFill>
              </a:rPr>
              <a:t>, </a:t>
            </a:r>
            <a:r>
              <a:rPr lang="ru-RU" sz="1200" dirty="0" smtClean="0">
                <a:solidFill>
                  <a:schemeClr val="dk1"/>
                </a:solidFill>
              </a:rPr>
              <a:t> </a:t>
            </a:r>
            <a:r>
              <a:rPr lang="ru-RU" sz="1200" dirty="0" err="1">
                <a:solidFill>
                  <a:schemeClr val="dk1"/>
                </a:solidFill>
              </a:rPr>
              <a:t>Linux</a:t>
            </a:r>
            <a:r>
              <a:rPr lang="ru-RU" sz="1200" dirty="0">
                <a:solidFill>
                  <a:schemeClr val="dk1"/>
                </a:solidFill>
              </a:rPr>
              <a:t> </a:t>
            </a:r>
            <a:r>
              <a:rPr lang="en-US" sz="1200" dirty="0" smtClean="0">
                <a:solidFill>
                  <a:schemeClr val="dk1"/>
                </a:solidFill>
              </a:rPr>
              <a:t>, </a:t>
            </a:r>
            <a:r>
              <a:rPr lang="ru-RU" sz="1200" dirty="0" smtClean="0">
                <a:solidFill>
                  <a:schemeClr val="dk1"/>
                </a:solidFill>
              </a:rPr>
              <a:t>JS </a:t>
            </a:r>
            <a:r>
              <a:rPr lang="en-US" sz="1200" dirty="0" smtClean="0">
                <a:solidFill>
                  <a:schemeClr val="dk1"/>
                </a:solidFill>
              </a:rPr>
              <a:t>,</a:t>
            </a:r>
            <a:r>
              <a:rPr lang="ru-RU" sz="1200" dirty="0" smtClean="0">
                <a:solidFill>
                  <a:schemeClr val="dk1"/>
                </a:solidFill>
              </a:rPr>
              <a:t> </a:t>
            </a:r>
            <a:r>
              <a:rPr lang="ru-RU" sz="1200" dirty="0">
                <a:solidFill>
                  <a:schemeClr val="dk1"/>
                </a:solidFill>
              </a:rPr>
              <a:t>HTML </a:t>
            </a:r>
            <a:r>
              <a:rPr lang="en-US" sz="1200" dirty="0" smtClean="0">
                <a:solidFill>
                  <a:schemeClr val="dk1"/>
                </a:solidFill>
              </a:rPr>
              <a:t>,</a:t>
            </a:r>
            <a:r>
              <a:rPr lang="ru-RU" sz="1200" dirty="0" smtClean="0">
                <a:solidFill>
                  <a:schemeClr val="dk1"/>
                </a:solidFill>
              </a:rPr>
              <a:t> CSS</a:t>
            </a:r>
            <a:r>
              <a:rPr lang="en-US" sz="1200" dirty="0" smtClean="0">
                <a:solidFill>
                  <a:schemeClr val="dk1"/>
                </a:solidFill>
              </a:rPr>
              <a:t>,</a:t>
            </a:r>
            <a:r>
              <a:rPr lang="ru-RU" sz="1200" dirty="0" smtClean="0">
                <a:solidFill>
                  <a:schemeClr val="dk1"/>
                </a:solidFill>
              </a:rPr>
              <a:t> </a:t>
            </a:r>
            <a:r>
              <a:rPr lang="ru-RU" sz="1200" dirty="0">
                <a:solidFill>
                  <a:schemeClr val="dk1"/>
                </a:solidFill>
              </a:rPr>
              <a:t>SASS</a:t>
            </a:r>
            <a:endParaRPr sz="12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</a:pPr>
            <a:endParaRPr sz="1200" dirty="0">
              <a:solidFill>
                <a:schemeClr val="dk1"/>
              </a:solidFill>
            </a:endParaRPr>
          </a:p>
        </p:txBody>
      </p:sp>
      <p:sp>
        <p:nvSpPr>
          <p:cNvPr id="3" name="Скругленный прямоугольник 2"/>
          <p:cNvSpPr/>
          <p:nvPr/>
        </p:nvSpPr>
        <p:spPr>
          <a:xfrm>
            <a:off x="702233" y="631509"/>
            <a:ext cx="2645652" cy="3973200"/>
          </a:xfrm>
          <a:prstGeom prst="roundRect">
            <a:avLst/>
          </a:prstGeom>
          <a:blipFill dpi="0" rotWithShape="1">
            <a:blip r:embed="rId3"/>
            <a:srcRect/>
            <a:stretch>
              <a:fillRect l="-3000" r="-10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9"/>
          <p:cNvSpPr txBox="1">
            <a:spLocks noGrp="1"/>
          </p:cNvSpPr>
          <p:nvPr>
            <p:ph type="subTitle" idx="1"/>
          </p:nvPr>
        </p:nvSpPr>
        <p:spPr>
          <a:xfrm>
            <a:off x="540000" y="126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74399" lvl="0" indent="-306599">
              <a:lnSpc>
                <a:spcPct val="114000"/>
              </a:lnSpc>
              <a:buClr>
                <a:srgbClr val="8D46F6"/>
              </a:buClr>
              <a:buFont typeface="IBM Plex Sans"/>
              <a:buChar char="💥"/>
            </a:pPr>
            <a:r>
              <a:rPr lang="ru-RU" sz="1400" dirty="0"/>
              <a:t>Цель:</a:t>
            </a:r>
          </a:p>
          <a:p>
            <a:pPr marL="67800" lvl="0" indent="457200" algn="just">
              <a:lnSpc>
                <a:spcPct val="114000"/>
              </a:lnSpc>
              <a:buClr>
                <a:srgbClr val="8D46F6"/>
              </a:buClr>
            </a:pPr>
            <a:r>
              <a:rPr lang="ru-RU" dirty="0"/>
              <a:t>Изучить особенности разработки веб–сайта на примере мебельной компании.</a:t>
            </a:r>
          </a:p>
          <a:p>
            <a:pPr marL="374399" lvl="0" indent="-306599">
              <a:lnSpc>
                <a:spcPct val="114000"/>
              </a:lnSpc>
              <a:buClr>
                <a:srgbClr val="8D46F6"/>
              </a:buClr>
              <a:buFont typeface="IBM Plex Sans"/>
              <a:buChar char="💥"/>
            </a:pPr>
            <a:endParaRPr lang="ru-RU" sz="1400" dirty="0" smtClean="0"/>
          </a:p>
          <a:p>
            <a:pPr marL="374399" lvl="0" indent="-306599">
              <a:lnSpc>
                <a:spcPct val="114000"/>
              </a:lnSpc>
              <a:buClr>
                <a:srgbClr val="8D46F6"/>
              </a:buClr>
              <a:buFont typeface="IBM Plex Sans"/>
              <a:buChar char="💥"/>
            </a:pPr>
            <a:r>
              <a:rPr lang="ru-RU" sz="1400" dirty="0" smtClean="0"/>
              <a:t>П</a:t>
            </a:r>
            <a:r>
              <a:rPr lang="ru-RU" sz="1400" dirty="0" smtClean="0">
                <a:solidFill>
                  <a:schemeClr val="dk1"/>
                </a:solidFill>
              </a:rPr>
              <a:t>ольза:</a:t>
            </a:r>
          </a:p>
          <a:p>
            <a:pPr lvl="0" indent="457200" algn="just">
              <a:lnSpc>
                <a:spcPct val="114000"/>
              </a:lnSpc>
            </a:pPr>
            <a:r>
              <a:rPr lang="ru-RU" dirty="0" smtClean="0">
                <a:solidFill>
                  <a:schemeClr val="dk1"/>
                </a:solidFill>
              </a:rPr>
              <a:t>Веб-сайт - главный инструмент </a:t>
            </a:r>
            <a:r>
              <a:rPr lang="ru-RU" dirty="0">
                <a:solidFill>
                  <a:schemeClr val="dk1"/>
                </a:solidFill>
              </a:rPr>
              <a:t>для продвижения бизнеса, так как на нем может быть размещена информация о компании, список товаров и услуг, форма подписки на рассылку с новыми предложениями, возможность покупки в онлайн режиме, не выходя из дома, а также возможность заказать звонок</a:t>
            </a:r>
            <a:r>
              <a:rPr lang="ru-RU" dirty="0" smtClean="0">
                <a:solidFill>
                  <a:schemeClr val="dk1"/>
                </a:solidFill>
              </a:rPr>
              <a:t>.</a:t>
            </a:r>
          </a:p>
          <a:p>
            <a:pPr lvl="0" indent="457200" algn="just">
              <a:lnSpc>
                <a:spcPct val="114000"/>
              </a:lnSpc>
            </a:pPr>
            <a:r>
              <a:rPr lang="ru-RU" dirty="0"/>
              <a:t>Вся эта информация, размещённая в удобном для пользователя формате, позволяет клиенту, не выходя из дома ознакомиться с компанией и принять решении о покупке товаров или услуг. </a:t>
            </a:r>
            <a:endParaRPr lang="ru-RU" dirty="0" smtClean="0"/>
          </a:p>
          <a:p>
            <a:pPr lvl="0" indent="457200" algn="just">
              <a:lnSpc>
                <a:spcPct val="114000"/>
              </a:lnSpc>
            </a:pPr>
            <a:endParaRPr lang="ru-RU" dirty="0" smtClean="0">
              <a:solidFill>
                <a:schemeClr val="dk1"/>
              </a:solidFill>
            </a:endParaRPr>
          </a:p>
          <a:p>
            <a:pPr lvl="0" indent="457200" algn="just">
              <a:lnSpc>
                <a:spcPct val="114000"/>
              </a:lnSpc>
            </a:pPr>
            <a:r>
              <a:rPr lang="ru-RU" dirty="0" smtClean="0">
                <a:solidFill>
                  <a:schemeClr val="dk1"/>
                </a:solidFill>
              </a:rPr>
              <a:t> </a:t>
            </a:r>
          </a:p>
          <a:p>
            <a:pPr lvl="0" indent="457200" algn="just">
              <a:lnSpc>
                <a:spcPct val="114000"/>
              </a:lnSpc>
            </a:pPr>
            <a:endParaRPr lang="ru" dirty="0" smtClean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sp>
        <p:nvSpPr>
          <p:cNvPr id="170" name="Google Shape;170;p9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2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>
                <a:solidFill>
                  <a:schemeClr val="dk1"/>
                </a:solidFill>
              </a:rPr>
              <a:t>Поставленная задача</a:t>
            </a:r>
            <a:endParaRPr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4" name="Google Shape;254;p16"/>
          <p:cNvCxnSpPr>
            <a:stCxn id="255" idx="6"/>
            <a:endCxn id="256" idx="2"/>
          </p:cNvCxnSpPr>
          <p:nvPr/>
        </p:nvCxnSpPr>
        <p:spPr>
          <a:xfrm>
            <a:off x="4741421" y="2348713"/>
            <a:ext cx="3301028" cy="0"/>
          </a:xfrm>
          <a:prstGeom prst="straightConnector1">
            <a:avLst/>
          </a:prstGeom>
          <a:noFill/>
          <a:ln w="19050" cap="flat" cmpd="sng">
            <a:solidFill>
              <a:schemeClr val="tx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78" name="Google Shape;278;p16"/>
          <p:cNvCxnSpPr>
            <a:stCxn id="279" idx="6"/>
            <a:endCxn id="255" idx="2"/>
          </p:cNvCxnSpPr>
          <p:nvPr/>
        </p:nvCxnSpPr>
        <p:spPr>
          <a:xfrm flipV="1">
            <a:off x="947417" y="2348713"/>
            <a:ext cx="3442404" cy="4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80" name="Google Shape;280;p16"/>
          <p:cNvSpPr txBox="1">
            <a:spLocks noGrp="1"/>
          </p:cNvSpPr>
          <p:nvPr>
            <p:ph type="subTitle" idx="1"/>
          </p:nvPr>
        </p:nvSpPr>
        <p:spPr>
          <a:xfrm>
            <a:off x="595842" y="2532916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ru-RU" dirty="0"/>
              <a:t>Создание в </a:t>
            </a:r>
            <a:r>
              <a:rPr lang="ru-RU" dirty="0" err="1"/>
              <a:t>Figma</a:t>
            </a:r>
            <a:r>
              <a:rPr lang="ru-RU" dirty="0"/>
              <a:t> дизайн веб–сайта</a:t>
            </a:r>
          </a:p>
        </p:txBody>
      </p:sp>
      <p:sp>
        <p:nvSpPr>
          <p:cNvPr id="279" name="Google Shape;279;p16"/>
          <p:cNvSpPr/>
          <p:nvPr/>
        </p:nvSpPr>
        <p:spPr>
          <a:xfrm>
            <a:off x="595817" y="2172917"/>
            <a:ext cx="351600" cy="351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ru" sz="1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1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p16"/>
          <p:cNvSpPr/>
          <p:nvPr/>
        </p:nvSpPr>
        <p:spPr>
          <a:xfrm>
            <a:off x="4389821" y="2172913"/>
            <a:ext cx="351600" cy="351600"/>
          </a:xfrm>
          <a:prstGeom prst="ellipse">
            <a:avLst/>
          </a:prstGeom>
          <a:noFill/>
          <a:ln w="19050" cap="flat" cmpd="sng">
            <a:solidFill>
              <a:schemeClr val="tx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ru" sz="1000" b="1" i="0" u="none" strike="noStrike" cap="none" dirty="0">
                <a:solidFill>
                  <a:schemeClr val="tx2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1000" b="1" i="0" u="none" strike="noStrike" cap="none" dirty="0">
              <a:solidFill>
                <a:schemeClr val="tx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16"/>
          <p:cNvSpPr/>
          <p:nvPr/>
        </p:nvSpPr>
        <p:spPr>
          <a:xfrm>
            <a:off x="8042449" y="2172913"/>
            <a:ext cx="351600" cy="3516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ru" sz="1000" b="1" i="0" u="none" strike="noStrike" cap="none" dirty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sz="1000" b="1" i="0" u="none" strike="noStrike" cap="none" dirty="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16"/>
          <p:cNvSpPr txBox="1">
            <a:spLocks noGrp="1"/>
          </p:cNvSpPr>
          <p:nvPr>
            <p:ph type="subTitle" idx="4"/>
          </p:nvPr>
        </p:nvSpPr>
        <p:spPr>
          <a:xfrm>
            <a:off x="3621933" y="2523936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/>
          <a:p>
            <a:pPr lvl="0"/>
            <a:r>
              <a:rPr lang="ru-RU" dirty="0"/>
              <a:t>Разработка сайта в соответствии с макетом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endParaRPr dirty="0"/>
          </a:p>
        </p:txBody>
      </p:sp>
      <p:sp>
        <p:nvSpPr>
          <p:cNvPr id="286" name="Google Shape;286;p16"/>
          <p:cNvSpPr txBox="1">
            <a:spLocks noGrp="1"/>
          </p:cNvSpPr>
          <p:nvPr>
            <p:ph type="subTitle" idx="7"/>
          </p:nvPr>
        </p:nvSpPr>
        <p:spPr>
          <a:xfrm>
            <a:off x="6648049" y="2532916"/>
            <a:ext cx="1881698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/>
          <a:p>
            <a:pPr lvl="0"/>
            <a:r>
              <a:rPr lang="ru-RU" dirty="0"/>
              <a:t>Добавление </a:t>
            </a:r>
            <a:r>
              <a:rPr lang="ru-RU" dirty="0" err="1"/>
              <a:t>адаптива</a:t>
            </a:r>
            <a:r>
              <a:rPr lang="ru-RU" dirty="0"/>
              <a:t> сайта и различного рода эффектов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endParaRPr dirty="0">
              <a:solidFill>
                <a:schemeClr val="lt2"/>
              </a:solidFill>
            </a:endParaRPr>
          </a:p>
        </p:txBody>
      </p:sp>
      <p:sp>
        <p:nvSpPr>
          <p:cNvPr id="292" name="Google Shape;292;p16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" dirty="0"/>
              <a:t>План проекта 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1"/>
          <p:cNvSpPr txBox="1">
            <a:spLocks noGrp="1"/>
          </p:cNvSpPr>
          <p:nvPr>
            <p:ph type="subTitle" idx="1"/>
          </p:nvPr>
        </p:nvSpPr>
        <p:spPr>
          <a:xfrm>
            <a:off x="6149514" y="1260001"/>
            <a:ext cx="2687359" cy="2962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 indent="457200"/>
            <a:r>
              <a:rPr lang="ru-RU" dirty="0" smtClean="0"/>
              <a:t>Для дипломного проекта я решила самостоятельно создать дизайн сайта, исходя из следующих параметров:</a:t>
            </a:r>
          </a:p>
          <a:p>
            <a:pPr lvl="0"/>
            <a:endParaRPr lang="ru-RU" dirty="0" smtClean="0"/>
          </a:p>
          <a:p>
            <a:pPr marL="374399" indent="-306599">
              <a:lnSpc>
                <a:spcPct val="114000"/>
              </a:lnSpc>
              <a:buClr>
                <a:srgbClr val="8D46F6"/>
              </a:buClr>
              <a:buFont typeface="IBM Plex Sans"/>
              <a:buChar char="💥"/>
            </a:pPr>
            <a:r>
              <a:rPr lang="ru-RU" dirty="0">
                <a:solidFill>
                  <a:schemeClr val="accent1"/>
                </a:solidFill>
              </a:rPr>
              <a:t>Название компании: </a:t>
            </a:r>
            <a:r>
              <a:rPr lang="en-US" dirty="0" smtClean="0"/>
              <a:t>PRODVITE</a:t>
            </a:r>
            <a:r>
              <a:rPr lang="ru-RU" dirty="0" smtClean="0"/>
              <a:t>;</a:t>
            </a:r>
            <a:r>
              <a:rPr lang="en-US" dirty="0" smtClean="0"/>
              <a:t> </a:t>
            </a:r>
            <a:endParaRPr lang="ru-RU" dirty="0" smtClean="0"/>
          </a:p>
          <a:p>
            <a:pPr marL="374399" indent="-306599">
              <a:lnSpc>
                <a:spcPct val="114000"/>
              </a:lnSpc>
              <a:buClr>
                <a:srgbClr val="8D46F6"/>
              </a:buClr>
              <a:buFont typeface="IBM Plex Sans"/>
              <a:buChar char="💥"/>
            </a:pPr>
            <a:r>
              <a:rPr lang="ru-RU" dirty="0" smtClean="0">
                <a:solidFill>
                  <a:schemeClr val="accent1"/>
                </a:solidFill>
              </a:rPr>
              <a:t>Лозунг: </a:t>
            </a:r>
            <a:r>
              <a:rPr lang="ru-RU" dirty="0"/>
              <a:t>Ваш дом – Ваша </a:t>
            </a:r>
            <a:r>
              <a:rPr lang="ru-RU" dirty="0" smtClean="0"/>
              <a:t>индивидуальность;</a:t>
            </a:r>
          </a:p>
          <a:p>
            <a:pPr marL="374399" indent="-306599">
              <a:lnSpc>
                <a:spcPct val="114000"/>
              </a:lnSpc>
              <a:buClr>
                <a:srgbClr val="8D46F6"/>
              </a:buClr>
              <a:buFont typeface="IBM Plex Sans"/>
              <a:buChar char="💥"/>
            </a:pPr>
            <a:r>
              <a:rPr lang="ru-RU" dirty="0" smtClean="0">
                <a:solidFill>
                  <a:schemeClr val="accent1"/>
                </a:solidFill>
              </a:rPr>
              <a:t>Цветовая </a:t>
            </a:r>
            <a:r>
              <a:rPr lang="ru-RU" dirty="0">
                <a:solidFill>
                  <a:schemeClr val="accent1"/>
                </a:solidFill>
              </a:rPr>
              <a:t>гамма: </a:t>
            </a:r>
            <a:r>
              <a:rPr lang="ru-RU" dirty="0"/>
              <a:t>состоять из нежных бежевых и тепло–коричневых </a:t>
            </a:r>
            <a:r>
              <a:rPr lang="ru-RU" dirty="0" smtClean="0"/>
              <a:t>оттенков;</a:t>
            </a:r>
          </a:p>
          <a:p>
            <a:pPr marL="374399" indent="-306599">
              <a:lnSpc>
                <a:spcPct val="114000"/>
              </a:lnSpc>
              <a:buClr>
                <a:srgbClr val="8D46F6"/>
              </a:buClr>
              <a:buFont typeface="IBM Plex Sans"/>
              <a:buChar char="💥"/>
            </a:pPr>
            <a:r>
              <a:rPr lang="ru-RU" dirty="0" smtClean="0">
                <a:solidFill>
                  <a:schemeClr val="accent1"/>
                </a:solidFill>
              </a:rPr>
              <a:t>Шрифт:</a:t>
            </a:r>
            <a:r>
              <a:rPr lang="ru-RU" dirty="0" smtClean="0"/>
              <a:t> </a:t>
            </a:r>
            <a:r>
              <a:rPr lang="en-US" dirty="0"/>
              <a:t>«Cormorant SC». </a:t>
            </a:r>
            <a:endParaRPr lang="ru-RU" dirty="0" smtClean="0"/>
          </a:p>
        </p:txBody>
      </p:sp>
      <p:sp>
        <p:nvSpPr>
          <p:cNvPr id="182" name="Google Shape;182;p11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2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ru-RU" dirty="0"/>
              <a:t>Создание в </a:t>
            </a:r>
            <a:r>
              <a:rPr lang="ru-RU" dirty="0" err="1"/>
              <a:t>Figma</a:t>
            </a:r>
            <a:r>
              <a:rPr lang="ru-RU" dirty="0"/>
              <a:t> дизайн веб–сайта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000" y="1260001"/>
            <a:ext cx="5476583" cy="296299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4" name="Google Shape;254;p16"/>
          <p:cNvCxnSpPr>
            <a:stCxn id="255" idx="6"/>
            <a:endCxn id="256" idx="2"/>
          </p:cNvCxnSpPr>
          <p:nvPr/>
        </p:nvCxnSpPr>
        <p:spPr>
          <a:xfrm>
            <a:off x="4741421" y="2348713"/>
            <a:ext cx="3301028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78" name="Google Shape;278;p16"/>
          <p:cNvCxnSpPr/>
          <p:nvPr/>
        </p:nvCxnSpPr>
        <p:spPr>
          <a:xfrm flipV="1">
            <a:off x="947417" y="2386991"/>
            <a:ext cx="3442404" cy="4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80" name="Google Shape;280;p16"/>
          <p:cNvSpPr txBox="1">
            <a:spLocks noGrp="1"/>
          </p:cNvSpPr>
          <p:nvPr>
            <p:ph type="subTitle" idx="1"/>
          </p:nvPr>
        </p:nvSpPr>
        <p:spPr>
          <a:xfrm>
            <a:off x="595842" y="2532916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ru-RU" dirty="0" smtClean="0"/>
              <a:t>Создание в </a:t>
            </a:r>
            <a:r>
              <a:rPr lang="en-US" dirty="0" err="1" smtClean="0"/>
              <a:t>Figma</a:t>
            </a:r>
            <a:r>
              <a:rPr lang="ru-RU" dirty="0" smtClean="0"/>
              <a:t> дизайн </a:t>
            </a:r>
            <a:r>
              <a:rPr lang="ru-RU" dirty="0"/>
              <a:t>веб–сайта</a:t>
            </a:r>
            <a:endParaRPr dirty="0"/>
          </a:p>
        </p:txBody>
      </p:sp>
      <p:sp>
        <p:nvSpPr>
          <p:cNvPr id="279" name="Google Shape;279;p16"/>
          <p:cNvSpPr/>
          <p:nvPr/>
        </p:nvSpPr>
        <p:spPr>
          <a:xfrm>
            <a:off x="595817" y="2172917"/>
            <a:ext cx="351600" cy="351600"/>
          </a:xfrm>
          <a:prstGeom prst="ellipse">
            <a:avLst/>
          </a:prstGeom>
          <a:solidFill>
            <a:schemeClr val="accent2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ru" sz="1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1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p16"/>
          <p:cNvSpPr/>
          <p:nvPr/>
        </p:nvSpPr>
        <p:spPr>
          <a:xfrm>
            <a:off x="4389821" y="2172913"/>
            <a:ext cx="351600" cy="351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ru" sz="10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1000" b="1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16"/>
          <p:cNvSpPr/>
          <p:nvPr/>
        </p:nvSpPr>
        <p:spPr>
          <a:xfrm>
            <a:off x="8042449" y="2172913"/>
            <a:ext cx="351600" cy="3516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ru" sz="1000" b="1" i="0" u="none" strike="noStrike" cap="none" dirty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sz="1000" b="1" i="0" u="none" strike="noStrike" cap="none" dirty="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16"/>
          <p:cNvSpPr txBox="1">
            <a:spLocks noGrp="1"/>
          </p:cNvSpPr>
          <p:nvPr>
            <p:ph type="subTitle" idx="4"/>
          </p:nvPr>
        </p:nvSpPr>
        <p:spPr>
          <a:xfrm>
            <a:off x="3621933" y="2523936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/>
          <a:p>
            <a:pPr lvl="0"/>
            <a:r>
              <a:rPr lang="ru-RU" dirty="0" smtClean="0"/>
              <a:t>Разработка сайта </a:t>
            </a:r>
            <a:r>
              <a:rPr lang="ru-RU" dirty="0"/>
              <a:t>в </a:t>
            </a:r>
            <a:r>
              <a:rPr lang="ru-RU" dirty="0" smtClean="0"/>
              <a:t>соответствии с макетом</a:t>
            </a:r>
            <a:endParaRPr lang="ru-RU" dirty="0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endParaRPr dirty="0"/>
          </a:p>
        </p:txBody>
      </p:sp>
      <p:sp>
        <p:nvSpPr>
          <p:cNvPr id="286" name="Google Shape;286;p16"/>
          <p:cNvSpPr txBox="1">
            <a:spLocks noGrp="1"/>
          </p:cNvSpPr>
          <p:nvPr>
            <p:ph type="subTitle" idx="7"/>
          </p:nvPr>
        </p:nvSpPr>
        <p:spPr>
          <a:xfrm>
            <a:off x="6648048" y="2532916"/>
            <a:ext cx="1874717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/>
          <a:p>
            <a:pPr lvl="0"/>
            <a:r>
              <a:rPr lang="ru-RU" dirty="0" smtClean="0"/>
              <a:t>Добавление </a:t>
            </a:r>
            <a:r>
              <a:rPr lang="ru-RU" dirty="0" err="1" smtClean="0"/>
              <a:t>адаптива</a:t>
            </a:r>
            <a:r>
              <a:rPr lang="ru-RU" dirty="0" smtClean="0"/>
              <a:t> </a:t>
            </a:r>
            <a:r>
              <a:rPr lang="ru-RU" dirty="0"/>
              <a:t>сайта и различного рода </a:t>
            </a:r>
            <a:r>
              <a:rPr lang="ru-RU" dirty="0" smtClean="0"/>
              <a:t>эффектов</a:t>
            </a:r>
            <a:endParaRPr lang="ru-RU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endParaRPr dirty="0">
              <a:solidFill>
                <a:schemeClr val="lt2"/>
              </a:solidFill>
            </a:endParaRPr>
          </a:p>
        </p:txBody>
      </p:sp>
      <p:sp>
        <p:nvSpPr>
          <p:cNvPr id="292" name="Google Shape;292;p16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" dirty="0"/>
              <a:t>План проекта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3459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27"/>
          <p:cNvSpPr txBox="1"/>
          <p:nvPr/>
        </p:nvSpPr>
        <p:spPr>
          <a:xfrm>
            <a:off x="537447" y="720000"/>
            <a:ext cx="8557692" cy="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noAutofit/>
          </a:bodyPr>
          <a:lstStyle/>
          <a:p>
            <a:pPr lvl="0">
              <a:buSzPts val="1800"/>
            </a:pPr>
            <a:r>
              <a:rPr lang="ru-RU" sz="1800" dirty="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Разработка сайта в соответствии с </a:t>
            </a:r>
            <a:r>
              <a:rPr lang="ru-RU" sz="1800" dirty="0" smtClean="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макетом </a:t>
            </a:r>
            <a:r>
              <a:rPr lang="ru" sz="1800" dirty="0" smtClean="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(визуал) </a:t>
            </a:r>
            <a:endParaRPr sz="1800" b="0" i="0" u="none" strike="noStrike" cap="none" dirty="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67" name="Google Shape;367;p27"/>
          <p:cNvSpPr txBox="1"/>
          <p:nvPr/>
        </p:nvSpPr>
        <p:spPr>
          <a:xfrm>
            <a:off x="537447" y="2704475"/>
            <a:ext cx="1829100" cy="1827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700" rIns="0" bIns="0" anchor="t" anchorCtr="0">
            <a:spAutoFit/>
          </a:bodyPr>
          <a:lstStyle/>
          <a:p>
            <a:pPr marL="0" marR="0" lvl="0" indent="0" algn="l" rtl="0">
              <a:lnSpc>
                <a:spcPct val="114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" sz="1000" b="0" i="0" u="none" strike="noStrike" cap="none" dirty="0" smtClean="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rPr>
              <a:t>Стартовая страница</a:t>
            </a:r>
            <a:endParaRPr sz="1000" b="0" i="0" u="none" strike="noStrike" cap="none" dirty="0">
              <a:solidFill>
                <a:schemeClr val="dk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68" name="Google Shape;368;p27"/>
          <p:cNvSpPr txBox="1"/>
          <p:nvPr/>
        </p:nvSpPr>
        <p:spPr>
          <a:xfrm>
            <a:off x="3445004" y="2727602"/>
            <a:ext cx="1829100" cy="1827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700" rIns="0" bIns="0" anchor="t" anchorCtr="0">
            <a:spAutoFit/>
          </a:bodyPr>
          <a:lstStyle/>
          <a:p>
            <a:pPr lvl="0">
              <a:lnSpc>
                <a:spcPct val="114500"/>
              </a:lnSpc>
              <a:buSzPts val="1500"/>
            </a:pPr>
            <a:r>
              <a:rPr lang="ru-RU" sz="1000" dirty="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rPr>
              <a:t>Навигационная страница </a:t>
            </a:r>
            <a:endParaRPr sz="1000" b="0" i="0" u="none" strike="noStrike" cap="none" dirty="0">
              <a:solidFill>
                <a:schemeClr val="dk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69" name="Google Shape;369;p27"/>
          <p:cNvSpPr txBox="1"/>
          <p:nvPr/>
        </p:nvSpPr>
        <p:spPr>
          <a:xfrm>
            <a:off x="6343975" y="2704475"/>
            <a:ext cx="1829100" cy="1827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700" rIns="0" bIns="0" anchor="t" anchorCtr="0">
            <a:spAutoFit/>
          </a:bodyPr>
          <a:lstStyle/>
          <a:p>
            <a:pPr lvl="0">
              <a:lnSpc>
                <a:spcPct val="114500"/>
              </a:lnSpc>
              <a:buSzPts val="1500"/>
            </a:pPr>
            <a:r>
              <a:rPr lang="ru-RU" sz="1000" dirty="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rPr>
              <a:t>Страница фотоальбома</a:t>
            </a:r>
            <a:endParaRPr sz="1000" b="0" i="0" u="none" strike="noStrike" cap="none" dirty="0">
              <a:solidFill>
                <a:schemeClr val="dk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70" name="Google Shape;370;p27"/>
          <p:cNvSpPr txBox="1"/>
          <p:nvPr/>
        </p:nvSpPr>
        <p:spPr>
          <a:xfrm>
            <a:off x="6332575" y="4507824"/>
            <a:ext cx="2289174" cy="1827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700" rIns="0" bIns="0" anchor="t" anchorCtr="0">
            <a:spAutoFit/>
          </a:bodyPr>
          <a:lstStyle/>
          <a:p>
            <a:pPr lvl="0">
              <a:lnSpc>
                <a:spcPct val="114500"/>
              </a:lnSpc>
              <a:buSzPts val="1500"/>
            </a:pPr>
            <a:r>
              <a:rPr lang="ru-RU" sz="1000" dirty="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rPr>
              <a:t>Страница с контактной информацией </a:t>
            </a:r>
            <a:endParaRPr sz="1000" b="0" i="0" u="none" strike="noStrike" cap="none" dirty="0">
              <a:solidFill>
                <a:schemeClr val="dk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71" name="Google Shape;371;p27"/>
          <p:cNvSpPr txBox="1"/>
          <p:nvPr/>
        </p:nvSpPr>
        <p:spPr>
          <a:xfrm>
            <a:off x="3404150" y="4507825"/>
            <a:ext cx="2330593" cy="1827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700" rIns="0" bIns="0" anchor="t" anchorCtr="0">
            <a:spAutoFit/>
          </a:bodyPr>
          <a:lstStyle/>
          <a:p>
            <a:pPr lvl="0">
              <a:lnSpc>
                <a:spcPct val="114500"/>
              </a:lnSpc>
              <a:buSzPts val="1500"/>
            </a:pPr>
            <a:r>
              <a:rPr lang="ru-RU" sz="1000" dirty="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rPr>
              <a:t>Страница с информацией о компании</a:t>
            </a:r>
            <a:endParaRPr sz="1000" b="0" i="0" u="none" strike="noStrike" cap="none" dirty="0">
              <a:solidFill>
                <a:schemeClr val="dk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72" name="Google Shape;372;p27"/>
          <p:cNvSpPr txBox="1"/>
          <p:nvPr/>
        </p:nvSpPr>
        <p:spPr>
          <a:xfrm>
            <a:off x="537450" y="4507825"/>
            <a:ext cx="1829100" cy="1827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700" rIns="0" bIns="0" anchor="t" anchorCtr="0">
            <a:spAutoFit/>
          </a:bodyPr>
          <a:lstStyle/>
          <a:p>
            <a:pPr marL="0" marR="0" lvl="0" indent="0" algn="l" rtl="0">
              <a:lnSpc>
                <a:spcPct val="114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" sz="1000" b="0" i="0" u="none" strike="noStrike" cap="none" dirty="0" smtClean="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rPr>
              <a:t>Анкета</a:t>
            </a:r>
            <a:endParaRPr sz="1000" b="0" i="0" u="none" strike="noStrike" cap="none" dirty="0">
              <a:solidFill>
                <a:schemeClr val="dk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15" name="Рисунок 14"/>
          <p:cNvPicPr/>
          <p:nvPr/>
        </p:nvPicPr>
        <p:blipFill>
          <a:blip r:embed="rId3"/>
          <a:stretch>
            <a:fillRect/>
          </a:stretch>
        </p:blipFill>
        <p:spPr>
          <a:xfrm>
            <a:off x="520151" y="1256427"/>
            <a:ext cx="2460373" cy="1441723"/>
          </a:xfrm>
          <a:prstGeom prst="rect">
            <a:avLst/>
          </a:prstGeom>
        </p:spPr>
      </p:pic>
      <p:pic>
        <p:nvPicPr>
          <p:cNvPr id="16" name="Рисунок 15"/>
          <p:cNvPicPr/>
          <p:nvPr/>
        </p:nvPicPr>
        <p:blipFill>
          <a:blip r:embed="rId4"/>
          <a:stretch>
            <a:fillRect/>
          </a:stretch>
        </p:blipFill>
        <p:spPr>
          <a:xfrm>
            <a:off x="3466624" y="1270427"/>
            <a:ext cx="2391250" cy="1427723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3974" y="1244279"/>
            <a:ext cx="2391250" cy="1413795"/>
          </a:xfrm>
          <a:prstGeom prst="rect">
            <a:avLst/>
          </a:prstGeom>
        </p:spPr>
      </p:pic>
      <p:pic>
        <p:nvPicPr>
          <p:cNvPr id="18" name="Рисунок 17"/>
          <p:cNvPicPr/>
          <p:nvPr/>
        </p:nvPicPr>
        <p:blipFill>
          <a:blip r:embed="rId6"/>
          <a:stretch>
            <a:fillRect/>
          </a:stretch>
        </p:blipFill>
        <p:spPr>
          <a:xfrm>
            <a:off x="537448" y="3073778"/>
            <a:ext cx="2443076" cy="1427723"/>
          </a:xfrm>
          <a:prstGeom prst="rect">
            <a:avLst/>
          </a:prstGeom>
        </p:spPr>
      </p:pic>
      <p:pic>
        <p:nvPicPr>
          <p:cNvPr id="19" name="Рисунок 18"/>
          <p:cNvPicPr/>
          <p:nvPr/>
        </p:nvPicPr>
        <p:blipFill>
          <a:blip r:embed="rId7"/>
          <a:stretch>
            <a:fillRect/>
          </a:stretch>
        </p:blipFill>
        <p:spPr>
          <a:xfrm>
            <a:off x="3404150" y="3073777"/>
            <a:ext cx="2443076" cy="1427724"/>
          </a:xfrm>
          <a:prstGeom prst="rect">
            <a:avLst/>
          </a:prstGeom>
        </p:spPr>
      </p:pic>
      <p:pic>
        <p:nvPicPr>
          <p:cNvPr id="20" name="Рисунок 19"/>
          <p:cNvPicPr/>
          <p:nvPr/>
        </p:nvPicPr>
        <p:blipFill>
          <a:blip r:embed="rId8"/>
          <a:stretch>
            <a:fillRect/>
          </a:stretch>
        </p:blipFill>
        <p:spPr>
          <a:xfrm>
            <a:off x="6292148" y="3066777"/>
            <a:ext cx="2443076" cy="144172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4" name="Google Shape;254;p16"/>
          <p:cNvCxnSpPr/>
          <p:nvPr/>
        </p:nvCxnSpPr>
        <p:spPr>
          <a:xfrm>
            <a:off x="4722378" y="2386991"/>
            <a:ext cx="3301028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78" name="Google Shape;278;p16"/>
          <p:cNvCxnSpPr/>
          <p:nvPr/>
        </p:nvCxnSpPr>
        <p:spPr>
          <a:xfrm flipV="1">
            <a:off x="947417" y="2386991"/>
            <a:ext cx="3442404" cy="4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80" name="Google Shape;280;p16"/>
          <p:cNvSpPr txBox="1">
            <a:spLocks noGrp="1"/>
          </p:cNvSpPr>
          <p:nvPr>
            <p:ph type="subTitle" idx="1"/>
          </p:nvPr>
        </p:nvSpPr>
        <p:spPr>
          <a:xfrm>
            <a:off x="595842" y="2532916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ru-RU" dirty="0"/>
              <a:t>Создание в </a:t>
            </a:r>
            <a:r>
              <a:rPr lang="ru-RU" dirty="0" err="1"/>
              <a:t>Figma</a:t>
            </a:r>
            <a:r>
              <a:rPr lang="ru-RU" dirty="0"/>
              <a:t> дизайн веб–сайта</a:t>
            </a:r>
          </a:p>
        </p:txBody>
      </p:sp>
      <p:sp>
        <p:nvSpPr>
          <p:cNvPr id="279" name="Google Shape;279;p16"/>
          <p:cNvSpPr/>
          <p:nvPr/>
        </p:nvSpPr>
        <p:spPr>
          <a:xfrm>
            <a:off x="595817" y="2172917"/>
            <a:ext cx="351600" cy="351600"/>
          </a:xfrm>
          <a:prstGeom prst="ellipse">
            <a:avLst/>
          </a:prstGeom>
          <a:solidFill>
            <a:schemeClr val="accent2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ru" sz="1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1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p16"/>
          <p:cNvSpPr/>
          <p:nvPr/>
        </p:nvSpPr>
        <p:spPr>
          <a:xfrm>
            <a:off x="4389821" y="2172913"/>
            <a:ext cx="351600" cy="351600"/>
          </a:xfrm>
          <a:prstGeom prst="ellipse">
            <a:avLst/>
          </a:prstGeom>
          <a:solidFill>
            <a:schemeClr val="accent2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ru" sz="10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1000" b="1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16"/>
          <p:cNvSpPr/>
          <p:nvPr/>
        </p:nvSpPr>
        <p:spPr>
          <a:xfrm>
            <a:off x="8042449" y="2172913"/>
            <a:ext cx="351600" cy="351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ru" sz="10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sz="1000" b="1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16"/>
          <p:cNvSpPr txBox="1">
            <a:spLocks noGrp="1"/>
          </p:cNvSpPr>
          <p:nvPr>
            <p:ph type="subTitle" idx="4"/>
          </p:nvPr>
        </p:nvSpPr>
        <p:spPr>
          <a:xfrm>
            <a:off x="3621933" y="2523936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/>
          <a:p>
            <a:pPr lvl="0"/>
            <a:r>
              <a:rPr lang="ru-RU" dirty="0"/>
              <a:t>Разработка сайта в соответствии с макетом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endParaRPr dirty="0"/>
          </a:p>
        </p:txBody>
      </p:sp>
      <p:sp>
        <p:nvSpPr>
          <p:cNvPr id="286" name="Google Shape;286;p16"/>
          <p:cNvSpPr txBox="1">
            <a:spLocks noGrp="1"/>
          </p:cNvSpPr>
          <p:nvPr>
            <p:ph type="subTitle" idx="7"/>
          </p:nvPr>
        </p:nvSpPr>
        <p:spPr>
          <a:xfrm>
            <a:off x="6648048" y="2532916"/>
            <a:ext cx="1860757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/>
          <a:p>
            <a:pPr lvl="0"/>
            <a:r>
              <a:rPr lang="ru-RU" dirty="0"/>
              <a:t>Добавление </a:t>
            </a:r>
            <a:r>
              <a:rPr lang="ru-RU" dirty="0" err="1"/>
              <a:t>адаптива</a:t>
            </a:r>
            <a:r>
              <a:rPr lang="ru-RU" dirty="0"/>
              <a:t> сайта и различного рода эффектов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endParaRPr dirty="0">
              <a:solidFill>
                <a:schemeClr val="lt2"/>
              </a:solidFill>
            </a:endParaRPr>
          </a:p>
        </p:txBody>
      </p:sp>
      <p:sp>
        <p:nvSpPr>
          <p:cNvPr id="292" name="Google Shape;292;p16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" dirty="0"/>
              <a:t>План проекта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95839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27"/>
          <p:cNvSpPr txBox="1"/>
          <p:nvPr/>
        </p:nvSpPr>
        <p:spPr>
          <a:xfrm>
            <a:off x="537447" y="720000"/>
            <a:ext cx="8557692" cy="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noAutofit/>
          </a:bodyPr>
          <a:lstStyle/>
          <a:p>
            <a:pPr lvl="0">
              <a:buSzPts val="1800"/>
            </a:pPr>
            <a:r>
              <a:rPr lang="ru-RU" sz="1800" dirty="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Добавление </a:t>
            </a:r>
            <a:r>
              <a:rPr lang="ru-RU" sz="1800" dirty="0" err="1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адаптива</a:t>
            </a:r>
            <a:r>
              <a:rPr lang="ru-RU" sz="1800" dirty="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 сайта и различного рода эффектов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863" y="1171799"/>
            <a:ext cx="4038622" cy="2562583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543863" y="3664580"/>
            <a:ext cx="187403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200" dirty="0" smtClean="0">
                <a:latin typeface="IBM Plex Sans" panose="020B0604020202020204" charset="0"/>
              </a:rPr>
              <a:t>Эффекты наведения </a:t>
            </a:r>
            <a:endParaRPr lang="ru-RU" sz="1200" dirty="0">
              <a:latin typeface="IBM Plex Sans" panose="020B0604020202020204" charset="0"/>
            </a:endParaRPr>
          </a:p>
        </p:txBody>
      </p:sp>
      <p:pic>
        <p:nvPicPr>
          <p:cNvPr id="17" name="Рисунок 16"/>
          <p:cNvPicPr/>
          <p:nvPr/>
        </p:nvPicPr>
        <p:blipFill>
          <a:blip r:embed="rId4"/>
          <a:stretch>
            <a:fillRect/>
          </a:stretch>
        </p:blipFill>
        <p:spPr>
          <a:xfrm>
            <a:off x="4853110" y="1171800"/>
            <a:ext cx="2257942" cy="2018130"/>
          </a:xfrm>
          <a:prstGeom prst="rect">
            <a:avLst/>
          </a:prstGeom>
        </p:spPr>
      </p:pic>
      <p:pic>
        <p:nvPicPr>
          <p:cNvPr id="21" name="Рисунок 20"/>
          <p:cNvPicPr/>
          <p:nvPr/>
        </p:nvPicPr>
        <p:blipFill>
          <a:blip r:embed="rId5"/>
          <a:stretch>
            <a:fillRect/>
          </a:stretch>
        </p:blipFill>
        <p:spPr>
          <a:xfrm>
            <a:off x="7435175" y="1171800"/>
            <a:ext cx="1366244" cy="3100053"/>
          </a:xfrm>
          <a:prstGeom prst="rect">
            <a:avLst/>
          </a:prstGeom>
        </p:spPr>
      </p:pic>
      <p:sp>
        <p:nvSpPr>
          <p:cNvPr id="22" name="Прямоугольник 21"/>
          <p:cNvSpPr/>
          <p:nvPr/>
        </p:nvSpPr>
        <p:spPr>
          <a:xfrm>
            <a:off x="4717797" y="3189930"/>
            <a:ext cx="252856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200" dirty="0" err="1" smtClean="0">
                <a:latin typeface="IBM Plex Sans" panose="020B0604020202020204" charset="0"/>
              </a:rPr>
              <a:t>Адаптив</a:t>
            </a:r>
            <a:r>
              <a:rPr lang="ru-RU" sz="1200" dirty="0">
                <a:latin typeface="IBM Plex Sans" panose="020B0604020202020204" charset="0"/>
              </a:rPr>
              <a:t> для </a:t>
            </a:r>
            <a:r>
              <a:rPr lang="ru-RU" sz="1200" dirty="0" smtClean="0">
                <a:latin typeface="IBM Plex Sans" panose="020B0604020202020204" charset="0"/>
              </a:rPr>
              <a:t>разрешения 768</a:t>
            </a:r>
            <a:r>
              <a:rPr lang="en-US" sz="1200" dirty="0" err="1">
                <a:latin typeface="IBM Plex Sans" panose="020B0604020202020204" charset="0"/>
              </a:rPr>
              <a:t>px</a:t>
            </a:r>
            <a:r>
              <a:rPr lang="en-US" sz="1200" dirty="0">
                <a:latin typeface="IBM Plex Sans" panose="020B0604020202020204" charset="0"/>
              </a:rPr>
              <a:t>:</a:t>
            </a:r>
            <a:r>
              <a:rPr lang="ru-RU" sz="1200" dirty="0" smtClean="0">
                <a:latin typeface="IBM Plex Sans" panose="020B0604020202020204" charset="0"/>
              </a:rPr>
              <a:t> </a:t>
            </a:r>
            <a:endParaRPr lang="ru-RU" sz="1200" dirty="0">
              <a:latin typeface="IBM Plex Sans" panose="020B0604020202020204" charset="0"/>
            </a:endParaRPr>
          </a:p>
        </p:txBody>
      </p:sp>
      <p:sp>
        <p:nvSpPr>
          <p:cNvPr id="23" name="Прямоугольник 22"/>
          <p:cNvSpPr/>
          <p:nvPr/>
        </p:nvSpPr>
        <p:spPr>
          <a:xfrm>
            <a:off x="7435175" y="4271853"/>
            <a:ext cx="13662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200" dirty="0" err="1" smtClean="0">
                <a:latin typeface="IBM Plex Sans" panose="020B0604020202020204" charset="0"/>
              </a:rPr>
              <a:t>Адаптив</a:t>
            </a:r>
            <a:r>
              <a:rPr lang="ru-RU" sz="1200" dirty="0">
                <a:latin typeface="IBM Plex Sans" panose="020B0604020202020204" charset="0"/>
              </a:rPr>
              <a:t> для </a:t>
            </a:r>
            <a:r>
              <a:rPr lang="ru-RU" sz="1200" dirty="0" smtClean="0">
                <a:latin typeface="IBM Plex Sans" panose="020B0604020202020204" charset="0"/>
              </a:rPr>
              <a:t>разрешения </a:t>
            </a:r>
            <a:r>
              <a:rPr lang="en-US" sz="1200" dirty="0">
                <a:latin typeface="IBM Plex Sans" panose="020B0604020202020204" charset="0"/>
              </a:rPr>
              <a:t>425px:</a:t>
            </a:r>
            <a:r>
              <a:rPr lang="ru-RU" sz="1200" dirty="0" smtClean="0">
                <a:latin typeface="IBM Plex Sans" panose="020B0604020202020204" charset="0"/>
              </a:rPr>
              <a:t> </a:t>
            </a:r>
            <a:endParaRPr lang="ru-RU" sz="1200" dirty="0">
              <a:latin typeface="IBM Plex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5665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Макет шаблона GB">
  <a:themeElements>
    <a:clrScheme name="Simple Light">
      <a:dk1>
        <a:srgbClr val="000000"/>
      </a:dk1>
      <a:lt1>
        <a:srgbClr val="FFFFFF"/>
      </a:lt1>
      <a:dk2>
        <a:srgbClr val="8F93A3"/>
      </a:dk2>
      <a:lt2>
        <a:srgbClr val="D4D4DD"/>
      </a:lt2>
      <a:accent1>
        <a:srgbClr val="8D46F6"/>
      </a:accent1>
      <a:accent2>
        <a:srgbClr val="71E76E"/>
      </a:accent2>
      <a:accent3>
        <a:srgbClr val="FCB8FF"/>
      </a:accent3>
      <a:accent4>
        <a:srgbClr val="FD7B55"/>
      </a:accent4>
      <a:accent5>
        <a:srgbClr val="FBEB3B"/>
      </a:accent5>
      <a:accent6>
        <a:srgbClr val="F1EFE4"/>
      </a:accent6>
      <a:hlink>
        <a:srgbClr val="8D46F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246</TotalTime>
  <Words>560</Words>
  <Application>Microsoft Office PowerPoint</Application>
  <PresentationFormat>Экран (16:9)</PresentationFormat>
  <Paragraphs>84</Paragraphs>
  <Slides>11</Slides>
  <Notes>11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7" baseType="lpstr">
      <vt:lpstr>Roboto</vt:lpstr>
      <vt:lpstr>IBM Plex Sans</vt:lpstr>
      <vt:lpstr>IBM Plex Sans SemiBold</vt:lpstr>
      <vt:lpstr>Wingdings</vt:lpstr>
      <vt:lpstr>Arial</vt:lpstr>
      <vt:lpstr>Макет шаблона GB</vt:lpstr>
      <vt:lpstr>Разработка веб–сайта</vt:lpstr>
      <vt:lpstr>Лилия Лошакова</vt:lpstr>
      <vt:lpstr>Поставленная задача</vt:lpstr>
      <vt:lpstr>План проекта </vt:lpstr>
      <vt:lpstr>Создание в Figma дизайн веб–сайта</vt:lpstr>
      <vt:lpstr>План проекта </vt:lpstr>
      <vt:lpstr>Презентация PowerPoint</vt:lpstr>
      <vt:lpstr>План проекта </vt:lpstr>
      <vt:lpstr>Презентация PowerPoint</vt:lpstr>
      <vt:lpstr>Выполнены следующие задачи:</vt:lpstr>
      <vt:lpstr>Идеи на будущее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cp:lastModifiedBy>LLosh</cp:lastModifiedBy>
  <cp:revision>20</cp:revision>
  <dcterms:modified xsi:type="dcterms:W3CDTF">2024-01-18T20:23:34Z</dcterms:modified>
</cp:coreProperties>
</file>